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17" r:id="rId1"/>
  </p:sldMasterIdLst>
  <p:sldIdLst>
    <p:sldId id="256" r:id="rId2"/>
    <p:sldId id="257" r:id="rId3"/>
    <p:sldId id="258" r:id="rId4"/>
    <p:sldId id="270" r:id="rId5"/>
    <p:sldId id="271" r:id="rId6"/>
    <p:sldId id="259" r:id="rId7"/>
    <p:sldId id="260" r:id="rId8"/>
    <p:sldId id="261" r:id="rId9"/>
    <p:sldId id="267" r:id="rId10"/>
    <p:sldId id="268" r:id="rId11"/>
    <p:sldId id="269" r:id="rId12"/>
    <p:sldId id="263" r:id="rId13"/>
    <p:sldId id="264" r:id="rId14"/>
    <p:sldId id="265" r:id="rId15"/>
    <p:sldId id="2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6"/>
  </p:normalViewPr>
  <p:slideViewPr>
    <p:cSldViewPr snapToGrid="0" snapToObjects="1">
      <p:cViewPr varScale="1">
        <p:scale>
          <a:sx n="86" d="100"/>
          <a:sy n="86" d="100"/>
        </p:scale>
        <p:origin x="34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829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14557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86273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12110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77698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78490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95539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96485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6278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7604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635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70262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29908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123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480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13676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4509A250-FF31-4206-8172-F9D3106AACB1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507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AAD347D-5ACD-4C99-B74B-A9C85AD731AF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9135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  <p:sldLayoutId id="2147483929" r:id="rId12"/>
    <p:sldLayoutId id="2147483930" r:id="rId13"/>
    <p:sldLayoutId id="2147483931" r:id="rId14"/>
    <p:sldLayoutId id="2147483932" r:id="rId15"/>
    <p:sldLayoutId id="2147483933" r:id="rId16"/>
    <p:sldLayoutId id="2147483934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79A2E3A-88DD-4B27-909A-4031901CC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57675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A3822B-ED40-964E-BAAB-E0119FDAA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1412" y="609601"/>
            <a:ext cx="9285822" cy="3402562"/>
          </a:xfrm>
        </p:spPr>
        <p:txBody>
          <a:bodyPr>
            <a:normAutofit/>
          </a:bodyPr>
          <a:lstStyle/>
          <a:p>
            <a:pPr algn="l"/>
            <a:r>
              <a:rPr lang="en-US" sz="6600" dirty="0"/>
              <a:t>Dynamics of an Epidemic Network Model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22FC9FC5-AE70-47F7-97E7-DD8418F0D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65807"/>
            <a:ext cx="12192000" cy="2292194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381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4A3F7A-C642-ED46-B392-C7972C3B88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1412" y="4867276"/>
            <a:ext cx="9285822" cy="923924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200" dirty="0">
                <a:solidFill>
                  <a:srgbClr val="E6E6E6"/>
                </a:solidFill>
              </a:rPr>
              <a:t>Hitesh </a:t>
            </a:r>
            <a:r>
              <a:rPr lang="en-US" sz="2200" dirty="0" err="1">
                <a:solidFill>
                  <a:srgbClr val="E6E6E6"/>
                </a:solidFill>
              </a:rPr>
              <a:t>Bahar</a:t>
            </a:r>
            <a:r>
              <a:rPr lang="en-US" sz="2200" dirty="0">
                <a:solidFill>
                  <a:srgbClr val="E6E6E6"/>
                </a:solidFill>
              </a:rPr>
              <a:t> </a:t>
            </a:r>
          </a:p>
          <a:p>
            <a:pPr algn="l">
              <a:lnSpc>
                <a:spcPct val="90000"/>
              </a:lnSpc>
            </a:pPr>
            <a:r>
              <a:rPr lang="en-US" sz="2200" dirty="0">
                <a:solidFill>
                  <a:srgbClr val="E6E6E6"/>
                </a:solidFill>
              </a:rPr>
              <a:t>Matthew Mietchen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B6211A9-0224-42CE-8B84-2223FD5FA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65807"/>
            <a:ext cx="12192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910283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12986-56BC-1749-97ED-E2D076458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14300"/>
            <a:ext cx="8916987" cy="810491"/>
          </a:xfrm>
        </p:spPr>
        <p:txBody>
          <a:bodyPr/>
          <a:lstStyle/>
          <a:p>
            <a:pPr algn="ctr"/>
            <a:r>
              <a:rPr lang="en-US" dirty="0"/>
              <a:t>Network Comparison (R</a:t>
            </a:r>
            <a:r>
              <a:rPr lang="en-US" baseline="-25000" dirty="0"/>
              <a:t>0</a:t>
            </a:r>
            <a:r>
              <a:rPr lang="en-US" dirty="0"/>
              <a:t> = 1.0)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DEFB2D-78E3-4E2F-A69D-64FEB6F67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277" y="1071646"/>
            <a:ext cx="3640843" cy="25200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1C4342-2138-4AB3-AC2F-646D6F5F8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724" y="1065321"/>
            <a:ext cx="3710311" cy="25263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01DB10-3E58-43D3-B1FC-8CF26773A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362" y="3705197"/>
            <a:ext cx="2680320" cy="27222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AC90F7-90CD-4B77-9218-A0691A5C3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5495" y="3732181"/>
            <a:ext cx="2680320" cy="2695251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3392664C-262A-4069-8747-6EEE426A4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315816" y="1071646"/>
            <a:ext cx="3640841" cy="2520004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C576809-84C8-4975-8FFD-C6E04526CD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696" y="3705198"/>
            <a:ext cx="2817962" cy="272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96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00C32-3B8F-D14A-80F7-6DF33F52D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063" y="72736"/>
            <a:ext cx="7367156" cy="1122220"/>
          </a:xfrm>
        </p:spPr>
        <p:txBody>
          <a:bodyPr/>
          <a:lstStyle/>
          <a:p>
            <a:pPr algn="ctr"/>
            <a:r>
              <a:rPr lang="en-US" dirty="0"/>
              <a:t>Network Comparison (R</a:t>
            </a:r>
            <a:r>
              <a:rPr lang="en-US" baseline="-25000" dirty="0"/>
              <a:t>0</a:t>
            </a:r>
            <a:r>
              <a:rPr lang="en-US" dirty="0"/>
              <a:t> = 1.2)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61744B-F6B5-4CDE-81D0-EDE56B8EB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323" y="1124236"/>
            <a:ext cx="3684234" cy="2358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ACA41C-4384-48A8-9F28-4B853460D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7152" y="1137749"/>
            <a:ext cx="3478432" cy="23588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3036A1-2332-4FB6-90DA-6F95BED6B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388" y="3684983"/>
            <a:ext cx="3038914" cy="29449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24B8E7-73A2-4CC1-B01E-1DF81A84E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1649" y="3684982"/>
            <a:ext cx="3049139" cy="2944976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5AC90B9A-24DA-4EE2-BF35-28E23A9AC4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10890" y="1110723"/>
            <a:ext cx="3427541" cy="2372369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520B0A6-FDA9-4937-8431-308C978CDF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567" y="3637611"/>
            <a:ext cx="3063288" cy="299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39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8320B-E254-1641-B09C-799E01A3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22986"/>
          </a:xfrm>
        </p:spPr>
        <p:txBody>
          <a:bodyPr/>
          <a:lstStyle/>
          <a:p>
            <a:r>
              <a:rPr lang="en-US" dirty="0"/>
              <a:t>Meta-population network model (Matt)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79432-A79E-6C4A-9CCC-A05F9177B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Main Question:</a:t>
            </a:r>
          </a:p>
          <a:p>
            <a:pPr lvl="1"/>
            <a:r>
              <a:rPr lang="en-US" dirty="0"/>
              <a:t>Does patient transfers between hospitals have an effect on the Spread of MRSA</a:t>
            </a:r>
          </a:p>
          <a:p>
            <a:endParaRPr lang="en-US" dirty="0"/>
          </a:p>
          <a:p>
            <a:r>
              <a:rPr lang="en-US" dirty="0"/>
              <a:t>Metapopulation model structure </a:t>
            </a:r>
          </a:p>
          <a:p>
            <a:pPr lvl="1"/>
            <a:r>
              <a:rPr lang="en-US" dirty="0"/>
              <a:t>Infection spreads within Hospitals</a:t>
            </a:r>
          </a:p>
          <a:p>
            <a:pPr lvl="2"/>
            <a:r>
              <a:rPr lang="en-US" dirty="0"/>
              <a:t>100 hospitals w/ SIS model per hospital</a:t>
            </a:r>
          </a:p>
          <a:p>
            <a:pPr lvl="1"/>
            <a:r>
              <a:rPr lang="en-US" dirty="0"/>
              <a:t>Patient Transfers link the hospitals</a:t>
            </a:r>
          </a:p>
          <a:p>
            <a:pPr lvl="2"/>
            <a:r>
              <a:rPr lang="en-US" dirty="0"/>
              <a:t>probability of a colonized patient being transferred (per day)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342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24E6A-5355-F049-AD73-18769B488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98922"/>
            <a:ext cx="9905998" cy="914400"/>
          </a:xfrm>
        </p:spPr>
        <p:txBody>
          <a:bodyPr/>
          <a:lstStyle/>
          <a:p>
            <a:r>
              <a:rPr lang="en-US" dirty="0"/>
              <a:t>Meta-population results (both)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767ACB-443D-8443-948B-06786A887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18" y="1313321"/>
            <a:ext cx="3711889" cy="2640091"/>
          </a:xfrm>
          <a:prstGeom prst="rect">
            <a:avLst/>
          </a:prstGeom>
        </p:spPr>
      </p:pic>
      <p:pic>
        <p:nvPicPr>
          <p:cNvPr id="9" name="Picture 8" descr="A close up of a colorful background&#10;&#10;Description automatically generated">
            <a:extLst>
              <a:ext uri="{FF2B5EF4-FFF2-40B4-BE49-F238E27FC236}">
                <a16:creationId xmlns:a16="http://schemas.microsoft.com/office/drawing/2014/main" id="{F5A66D08-D064-5548-AA91-C5D154F3A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092" y="1313322"/>
            <a:ext cx="3711890" cy="2640091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31ECC4-DC39-584B-9593-C916C490BD5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6990092" y="4062309"/>
            <a:ext cx="3711890" cy="2652713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0CEA275C-12A5-FC47-9667-1EB10862C92F}"/>
              </a:ext>
            </a:extLst>
          </p:cNvPr>
          <p:cNvSpPr/>
          <p:nvPr/>
        </p:nvSpPr>
        <p:spPr>
          <a:xfrm>
            <a:off x="5550794" y="2356834"/>
            <a:ext cx="1171978" cy="553791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996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02A4A-B24C-EA47-8DC0-7710ACD3C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&amp; challenges (both)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18435-942E-9041-9802-774D19BEE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  <a:p>
            <a:endParaRPr lang="en-US" dirty="0"/>
          </a:p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Recoding graphs not based on Euclidean distance</a:t>
            </a:r>
          </a:p>
          <a:p>
            <a:pPr lvl="1"/>
            <a:r>
              <a:rPr lang="en-US" dirty="0"/>
              <a:t>Implement the SIS model into each patch or node in the network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88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37288-B3DF-C24C-9CD4-6CBB4612E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/ future work (both)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D0460-FFF8-2740-85EC-F8B491B0F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450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8BCFA5F4-1A8E-48F5-9209-7F24485B1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A8074621-AE44-40C4-8323-DF5185BC9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530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D9A30C-A8C7-4C43-A895-652E36535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43467"/>
            <a:ext cx="7696199" cy="1079989"/>
          </a:xfrm>
        </p:spPr>
        <p:txBody>
          <a:bodyPr>
            <a:normAutofit/>
          </a:bodyPr>
          <a:lstStyle/>
          <a:p>
            <a:r>
              <a:rPr lang="en-US" sz="3600" dirty="0"/>
              <a:t>Background (Matt)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8801F-BC4D-D343-8732-A7D0C0E94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74795"/>
            <a:ext cx="7696199" cy="341640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Antimicrobial Resistance (AMR) is a major challenge</a:t>
            </a:r>
          </a:p>
          <a:p>
            <a:pPr lvl="1"/>
            <a:r>
              <a:rPr lang="en-US" dirty="0"/>
              <a:t>i.e. MRSA (methicillin resistant staphylococcus aureus)</a:t>
            </a:r>
          </a:p>
          <a:p>
            <a:endParaRPr lang="en-US" dirty="0"/>
          </a:p>
          <a:p>
            <a:r>
              <a:rPr lang="en-US" dirty="0"/>
              <a:t>Disease transmission in hospitals are difficult to study</a:t>
            </a:r>
          </a:p>
          <a:p>
            <a:pPr lvl="1"/>
            <a:r>
              <a:rPr lang="en-US" dirty="0"/>
              <a:t>Disease models help to understand transmission dynamics</a:t>
            </a:r>
          </a:p>
          <a:p>
            <a:pPr lvl="1"/>
            <a:r>
              <a:rPr lang="en-US" dirty="0"/>
              <a:t>Pathogen colonization vs infection</a:t>
            </a:r>
          </a:p>
          <a:p>
            <a:pPr lvl="1"/>
            <a:endParaRPr lang="en-US" dirty="0"/>
          </a:p>
          <a:p>
            <a:r>
              <a:rPr lang="en-US" dirty="0"/>
              <a:t>Intra-hospital vs inter-hospital transmission</a:t>
            </a:r>
          </a:p>
          <a:p>
            <a:pPr lvl="1"/>
            <a:r>
              <a:rPr lang="en-US" dirty="0"/>
              <a:t>Pathogen transmission within a hospital is extremely complicated</a:t>
            </a:r>
          </a:p>
          <a:p>
            <a:pPr lvl="1"/>
            <a:r>
              <a:rPr lang="en-US" dirty="0"/>
              <a:t>Creates a meta-population structure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35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67B32-D3D2-924C-BF9D-932502990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55054"/>
            <a:ext cx="9905998" cy="910107"/>
          </a:xfrm>
        </p:spPr>
        <p:txBody>
          <a:bodyPr/>
          <a:lstStyle/>
          <a:p>
            <a:r>
              <a:rPr lang="en-US" dirty="0"/>
              <a:t>SIS model  (Intra-hospital) (Matt)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D7107-B884-804C-ACED-A57B1F5B1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584101"/>
            <a:ext cx="9905998" cy="4664299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Mrsa</a:t>
            </a:r>
            <a:r>
              <a:rPr lang="en-US" dirty="0"/>
              <a:t> Transmission Stochastic Compartmental model</a:t>
            </a:r>
          </a:p>
          <a:p>
            <a:pPr lvl="1"/>
            <a:r>
              <a:rPr lang="en-US" dirty="0"/>
              <a:t>S (susceptible) – uncolonized patients</a:t>
            </a:r>
          </a:p>
          <a:p>
            <a:pPr lvl="1"/>
            <a:r>
              <a:rPr lang="en-US" dirty="0"/>
              <a:t>I  (Infected) – colonized patients</a:t>
            </a:r>
          </a:p>
          <a:p>
            <a:pPr lvl="1"/>
            <a:endParaRPr lang="en-US" dirty="0"/>
          </a:p>
          <a:p>
            <a:r>
              <a:rPr lang="en-US" dirty="0"/>
              <a:t>Model assumptions</a:t>
            </a:r>
          </a:p>
          <a:p>
            <a:pPr lvl="1"/>
            <a:r>
              <a:rPr lang="en-US" dirty="0"/>
              <a:t>Homogenous mixing (mass action) of patients</a:t>
            </a:r>
          </a:p>
          <a:p>
            <a:pPr lvl="1"/>
            <a:r>
              <a:rPr lang="en-US" dirty="0"/>
              <a:t>Patients are only colonized by other patients</a:t>
            </a:r>
          </a:p>
          <a:p>
            <a:pPr lvl="1"/>
            <a:r>
              <a:rPr lang="en-US" dirty="0"/>
              <a:t>Colonized patients are not treated (natural de-colonization only)</a:t>
            </a:r>
          </a:p>
          <a:p>
            <a:pPr lvl="1"/>
            <a:r>
              <a:rPr lang="en-US" dirty="0"/>
              <a:t>Closed hospital model</a:t>
            </a:r>
          </a:p>
          <a:p>
            <a:pPr lvl="1"/>
            <a:endParaRPr lang="en-US" dirty="0"/>
          </a:p>
          <a:p>
            <a:r>
              <a:rPr lang="en-US" dirty="0"/>
              <a:t>Model Analysis &amp; Simulations</a:t>
            </a:r>
          </a:p>
          <a:p>
            <a:pPr lvl="1"/>
            <a:r>
              <a:rPr lang="en-US" dirty="0"/>
              <a:t>R package - </a:t>
            </a:r>
            <a:r>
              <a:rPr lang="en-US" dirty="0">
                <a:effectLst/>
              </a:rPr>
              <a:t>Gillespie's Stochastic Simulation Algorithm (SSA)</a:t>
            </a:r>
          </a:p>
        </p:txBody>
      </p:sp>
    </p:spTree>
    <p:extLst>
      <p:ext uri="{BB962C8B-B14F-4D97-AF65-F5344CB8AC3E}">
        <p14:creationId xmlns:p14="http://schemas.microsoft.com/office/powerpoint/2010/main" val="899267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EB913-4700-A148-9684-A960F45CA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08824"/>
          </a:xfrm>
        </p:spPr>
        <p:txBody>
          <a:bodyPr/>
          <a:lstStyle/>
          <a:p>
            <a:r>
              <a:rPr lang="en-US" dirty="0"/>
              <a:t>SIS model  (Intra-hospital) (Matt)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54F1D-A697-0B45-842E-AD714392C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666999"/>
            <a:ext cx="5160135" cy="3124201"/>
          </a:xfrm>
        </p:spPr>
        <p:txBody>
          <a:bodyPr/>
          <a:lstStyle/>
          <a:p>
            <a:r>
              <a:rPr lang="en-US" dirty="0"/>
              <a:t>Parameters</a:t>
            </a:r>
          </a:p>
          <a:p>
            <a:pPr lvl="1"/>
            <a:r>
              <a:rPr lang="en-US" dirty="0"/>
              <a:t>𝛃 (beta) – Colonization Rate</a:t>
            </a:r>
          </a:p>
          <a:p>
            <a:pPr lvl="1"/>
            <a:r>
              <a:rPr lang="en-US" dirty="0"/>
              <a:t>𝛄 (gamma) – Decolonization rate</a:t>
            </a:r>
          </a:p>
          <a:p>
            <a:pPr lvl="1"/>
            <a:r>
              <a:rPr lang="en-US" dirty="0"/>
              <a:t>𝛉 (theta) – Death or Discharge</a:t>
            </a:r>
          </a:p>
          <a:p>
            <a:pPr lvl="1"/>
            <a:r>
              <a:rPr lang="en-US" dirty="0"/>
              <a:t>𝛍 (mu) – Admissions who are colonized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BE733E-2786-5641-931A-6C66DF66B435}"/>
              </a:ext>
            </a:extLst>
          </p:cNvPr>
          <p:cNvSpPr/>
          <p:nvPr/>
        </p:nvSpPr>
        <p:spPr>
          <a:xfrm>
            <a:off x="2810866" y="4836570"/>
            <a:ext cx="1532238" cy="76611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68B348-BE55-8C46-AA82-13455CCF644C}"/>
              </a:ext>
            </a:extLst>
          </p:cNvPr>
          <p:cNvSpPr/>
          <p:nvPr/>
        </p:nvSpPr>
        <p:spPr>
          <a:xfrm>
            <a:off x="2773200" y="2888390"/>
            <a:ext cx="1532238" cy="76611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732ED8-4CBB-4843-B0BB-ABB86AB2D5B1}"/>
              </a:ext>
            </a:extLst>
          </p:cNvPr>
          <p:cNvSpPr txBox="1"/>
          <p:nvPr/>
        </p:nvSpPr>
        <p:spPr>
          <a:xfrm>
            <a:off x="3058019" y="2948283"/>
            <a:ext cx="1037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S</a:t>
            </a:r>
            <a:r>
              <a:rPr lang="en-US" sz="3600" b="1" baseline="-25000" dirty="0"/>
              <a:t> 𝒊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1EE9AC-F566-C746-858F-B5B80B48C5D4}"/>
              </a:ext>
            </a:extLst>
          </p:cNvPr>
          <p:cNvSpPr txBox="1"/>
          <p:nvPr/>
        </p:nvSpPr>
        <p:spPr>
          <a:xfrm>
            <a:off x="3043146" y="4896463"/>
            <a:ext cx="1067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I</a:t>
            </a:r>
            <a:r>
              <a:rPr lang="en-US" sz="3600" b="1" baseline="-25000" dirty="0"/>
              <a:t> 𝒊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8DA8E84-3B4A-A243-BFE5-60DACD863A8C}"/>
                  </a:ext>
                </a:extLst>
              </p:cNvPr>
              <p:cNvSpPr/>
              <p:nvPr/>
            </p:nvSpPr>
            <p:spPr>
              <a:xfrm>
                <a:off x="4725099" y="3214968"/>
                <a:ext cx="3818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charset="0"/>
                          <a:ea typeface="Calibri" charset="0"/>
                          <a:cs typeface="Times New Roman" charset="0"/>
                        </a:rPr>
                        <m:t>𝜽</m:t>
                      </m:r>
                    </m:oMath>
                  </m:oMathPara>
                </a14:m>
                <a:endParaRPr lang="en-US" b="1" dirty="0">
                  <a:ea typeface="Calibri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8DA8E84-3B4A-A243-BFE5-60DACD863A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099" y="3214968"/>
                <a:ext cx="381835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DD2398C-70B2-6E45-AF5B-DEBDDD78BBAE}"/>
                  </a:ext>
                </a:extLst>
              </p:cNvPr>
              <p:cNvSpPr/>
              <p:nvPr/>
            </p:nvSpPr>
            <p:spPr>
              <a:xfrm>
                <a:off x="4788382" y="5182181"/>
                <a:ext cx="3818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charset="0"/>
                          <a:ea typeface="Calibri" charset="0"/>
                          <a:cs typeface="Times New Roman" charset="0"/>
                        </a:rPr>
                        <m:t>𝜽</m:t>
                      </m:r>
                    </m:oMath>
                  </m:oMathPara>
                </a14:m>
                <a:endParaRPr lang="en-US" b="1" dirty="0">
                  <a:ea typeface="Calibri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DD2398C-70B2-6E45-AF5B-DEBDDD78BB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382" y="5182181"/>
                <a:ext cx="38183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0662BF8-E5BE-CF48-8D7B-83E710EF291D}"/>
              </a:ext>
            </a:extLst>
          </p:cNvPr>
          <p:cNvCxnSpPr>
            <a:cxnSpLocks/>
          </p:cNvCxnSpPr>
          <p:nvPr/>
        </p:nvCxnSpPr>
        <p:spPr>
          <a:xfrm>
            <a:off x="4483989" y="4961783"/>
            <a:ext cx="1132669" cy="17439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5ABDBF2-8A7E-7142-83DE-5CA21F0D95EC}"/>
              </a:ext>
            </a:extLst>
          </p:cNvPr>
          <p:cNvCxnSpPr>
            <a:cxnSpLocks/>
          </p:cNvCxnSpPr>
          <p:nvPr/>
        </p:nvCxnSpPr>
        <p:spPr>
          <a:xfrm>
            <a:off x="4451552" y="3574378"/>
            <a:ext cx="1132669" cy="1743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06E3A51-DE95-C341-9448-7DD01C76DBCF}"/>
              </a:ext>
            </a:extLst>
          </p:cNvPr>
          <p:cNvCxnSpPr>
            <a:cxnSpLocks/>
          </p:cNvCxnSpPr>
          <p:nvPr/>
        </p:nvCxnSpPr>
        <p:spPr>
          <a:xfrm>
            <a:off x="4483988" y="5542794"/>
            <a:ext cx="1132669" cy="1743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39D67C3-73CA-6046-A112-32BE99FFB6F1}"/>
              </a:ext>
            </a:extLst>
          </p:cNvPr>
          <p:cNvCxnSpPr>
            <a:cxnSpLocks/>
          </p:cNvCxnSpPr>
          <p:nvPr/>
        </p:nvCxnSpPr>
        <p:spPr>
          <a:xfrm flipV="1">
            <a:off x="3591477" y="5791200"/>
            <a:ext cx="0" cy="58607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6026E94-B0E1-CB4B-B066-9FA63CD4763A}"/>
              </a:ext>
            </a:extLst>
          </p:cNvPr>
          <p:cNvCxnSpPr>
            <a:cxnSpLocks/>
          </p:cNvCxnSpPr>
          <p:nvPr/>
        </p:nvCxnSpPr>
        <p:spPr>
          <a:xfrm>
            <a:off x="3202751" y="3853031"/>
            <a:ext cx="0" cy="77587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E14220B-B074-DF4B-AA61-FD4614B79650}"/>
              </a:ext>
            </a:extLst>
          </p:cNvPr>
          <p:cNvCxnSpPr>
            <a:cxnSpLocks/>
          </p:cNvCxnSpPr>
          <p:nvPr/>
        </p:nvCxnSpPr>
        <p:spPr>
          <a:xfrm flipV="1">
            <a:off x="3862597" y="3818214"/>
            <a:ext cx="0" cy="81069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A59552D-9BBB-794D-B22F-F5A50B02EE7B}"/>
              </a:ext>
            </a:extLst>
          </p:cNvPr>
          <p:cNvCxnSpPr>
            <a:cxnSpLocks/>
          </p:cNvCxnSpPr>
          <p:nvPr/>
        </p:nvCxnSpPr>
        <p:spPr>
          <a:xfrm>
            <a:off x="3535958" y="2021594"/>
            <a:ext cx="0" cy="64540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29E32107-4F39-4A43-85B2-E4FBA83404E0}"/>
                  </a:ext>
                </a:extLst>
              </p:cNvPr>
              <p:cNvSpPr/>
              <p:nvPr/>
            </p:nvSpPr>
            <p:spPr>
              <a:xfrm>
                <a:off x="3591477" y="2039555"/>
                <a:ext cx="393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𝛍</m:t>
                      </m:r>
                    </m:oMath>
                  </m:oMathPara>
                </a14:m>
                <a:endParaRPr lang="en-US" b="1" dirty="0">
                  <a:ea typeface="Calibri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29E32107-4F39-4A43-85B2-E4FBA83404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477" y="2039555"/>
                <a:ext cx="393056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83E33F22-F6F3-BA46-9F1B-5D460617AAEF}"/>
                  </a:ext>
                </a:extLst>
              </p:cNvPr>
              <p:cNvSpPr/>
              <p:nvPr/>
            </p:nvSpPr>
            <p:spPr>
              <a:xfrm>
                <a:off x="3666069" y="5976479"/>
                <a:ext cx="393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𝛍</m:t>
                      </m:r>
                    </m:oMath>
                  </m:oMathPara>
                </a14:m>
                <a:endParaRPr lang="en-US" b="1" dirty="0">
                  <a:ea typeface="Calibri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83E33F22-F6F3-BA46-9F1B-5D460617AA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6069" y="5976479"/>
                <a:ext cx="393056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5725498-2B93-224A-8AA8-D08A5862C263}"/>
                  </a:ext>
                </a:extLst>
              </p:cNvPr>
              <p:cNvSpPr/>
              <p:nvPr/>
            </p:nvSpPr>
            <p:spPr>
              <a:xfrm>
                <a:off x="3869810" y="4104619"/>
                <a:ext cx="3786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/>
                        <m:t>𝛄</m:t>
                      </m:r>
                    </m:oMath>
                  </m:oMathPara>
                </a14:m>
                <a:endParaRPr lang="en-US" b="1" dirty="0">
                  <a:ea typeface="Calibri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5725498-2B93-224A-8AA8-D08A5862C2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810" y="4104619"/>
                <a:ext cx="378630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32D828D-6489-134B-A26F-704A29FAB1A3}"/>
                  </a:ext>
                </a:extLst>
              </p:cNvPr>
              <p:cNvSpPr/>
              <p:nvPr/>
            </p:nvSpPr>
            <p:spPr>
              <a:xfrm>
                <a:off x="2790502" y="4017128"/>
                <a:ext cx="3898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/>
                        <m:t>𝛃</m:t>
                      </m:r>
                    </m:oMath>
                  </m:oMathPara>
                </a14:m>
                <a:endParaRPr lang="en-US" b="1" dirty="0">
                  <a:ea typeface="Calibri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32D828D-6489-134B-A26F-704A29FAB1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502" y="4017128"/>
                <a:ext cx="389850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7BC7286-22C7-8749-A525-427E049430FB}"/>
              </a:ext>
            </a:extLst>
          </p:cNvPr>
          <p:cNvCxnSpPr>
            <a:cxnSpLocks/>
          </p:cNvCxnSpPr>
          <p:nvPr/>
        </p:nvCxnSpPr>
        <p:spPr>
          <a:xfrm>
            <a:off x="4437665" y="2993367"/>
            <a:ext cx="1132669" cy="17439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CE82E0D-CC6A-8142-9AF9-31778A0E52C2}"/>
              </a:ext>
            </a:extLst>
          </p:cNvPr>
          <p:cNvCxnSpPr>
            <a:cxnSpLocks/>
          </p:cNvCxnSpPr>
          <p:nvPr/>
        </p:nvCxnSpPr>
        <p:spPr>
          <a:xfrm>
            <a:off x="1493289" y="3271448"/>
            <a:ext cx="1132669" cy="17439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C59BB53-7A30-7B4A-ACBE-34E5F090B85B}"/>
              </a:ext>
            </a:extLst>
          </p:cNvPr>
          <p:cNvCxnSpPr>
            <a:cxnSpLocks/>
          </p:cNvCxnSpPr>
          <p:nvPr/>
        </p:nvCxnSpPr>
        <p:spPr>
          <a:xfrm>
            <a:off x="1493290" y="5266582"/>
            <a:ext cx="1132669" cy="17439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6E49742-B46F-5648-8686-DF807EAE8685}"/>
              </a:ext>
            </a:extLst>
          </p:cNvPr>
          <p:cNvCxnSpPr>
            <a:cxnSpLocks/>
          </p:cNvCxnSpPr>
          <p:nvPr/>
        </p:nvCxnSpPr>
        <p:spPr>
          <a:xfrm>
            <a:off x="6616935" y="5959040"/>
            <a:ext cx="1132669" cy="17439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8428227-3532-F040-A560-7BFBAC15D19B}"/>
              </a:ext>
            </a:extLst>
          </p:cNvPr>
          <p:cNvSpPr txBox="1"/>
          <p:nvPr/>
        </p:nvSpPr>
        <p:spPr>
          <a:xfrm>
            <a:off x="7933386" y="5791200"/>
            <a:ext cx="2446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Patient Transfers</a:t>
            </a:r>
          </a:p>
        </p:txBody>
      </p:sp>
    </p:spTree>
    <p:extLst>
      <p:ext uri="{BB962C8B-B14F-4D97-AF65-F5344CB8AC3E}">
        <p14:creationId xmlns:p14="http://schemas.microsoft.com/office/powerpoint/2010/main" val="372176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2F9B8-CCE9-8044-9E45-B217B92D2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SIS model  (Intra-hospital) (Matt)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55285-DEE7-9C4C-9175-99E6C0E88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Simulations using </a:t>
            </a:r>
            <a:r>
              <a:rPr lang="en-US" dirty="0" err="1"/>
              <a:t>GillespieSSA</a:t>
            </a:r>
            <a:r>
              <a:rPr lang="en-US" dirty="0"/>
              <a:t> (R package software)</a:t>
            </a:r>
          </a:p>
          <a:p>
            <a:pPr lvl="1"/>
            <a:r>
              <a:rPr lang="en-US" dirty="0"/>
              <a:t>100 patients (99 susceptible / 1 infected)</a:t>
            </a:r>
          </a:p>
          <a:p>
            <a:pPr lvl="1"/>
            <a:r>
              <a:rPr lang="en-US" dirty="0"/>
              <a:t>100 simulations (500 time steps per simulation)</a:t>
            </a:r>
          </a:p>
          <a:p>
            <a:pPr lvl="1"/>
            <a:r>
              <a:rPr lang="en-US" dirty="0"/>
              <a:t>Studied a range of patient colonization rates  (R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15267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22F72-0D08-E14D-852A-7CBFEF7FB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49942"/>
            <a:ext cx="9905998" cy="889461"/>
          </a:xfrm>
        </p:spPr>
        <p:txBody>
          <a:bodyPr/>
          <a:lstStyle/>
          <a:p>
            <a:r>
              <a:rPr lang="en-US" dirty="0"/>
              <a:t>SIS Model Results (Matt)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7B433-2AB6-924E-95A6-3DAB96A17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20" y="1441449"/>
            <a:ext cx="3708400" cy="2222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6C670F-C7D3-E145-8E44-B3911B3CA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800" y="1455056"/>
            <a:ext cx="3708400" cy="2222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002A1D-C504-604F-8CCB-92AD8564B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4580" y="1455056"/>
            <a:ext cx="3708400" cy="2222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48EE71-3281-FA46-BA7F-5EE8EA5BA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3220" y="4185558"/>
            <a:ext cx="3708400" cy="2222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D4EF27-AE67-E846-9172-721A319334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380" y="4185558"/>
            <a:ext cx="37084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72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E3423-34D7-CD45-8391-9190F76DE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10107"/>
          </a:xfrm>
        </p:spPr>
        <p:txBody>
          <a:bodyPr/>
          <a:lstStyle/>
          <a:p>
            <a:r>
              <a:rPr lang="en-US" dirty="0"/>
              <a:t>SIS inter-hospital network model (Matt)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1DD7E-ECB9-B847-80E0-D40FB7C88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48497"/>
            <a:ext cx="9905998" cy="414270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Main Objective:</a:t>
            </a:r>
          </a:p>
          <a:p>
            <a:pPr lvl="1"/>
            <a:r>
              <a:rPr lang="en-US" dirty="0"/>
              <a:t>Implement sis network network model for hospital patient transfers</a:t>
            </a:r>
          </a:p>
          <a:p>
            <a:pPr lvl="1"/>
            <a:r>
              <a:rPr lang="en-US" dirty="0"/>
              <a:t>Study a range of the colonization rates (R0)</a:t>
            </a:r>
          </a:p>
          <a:p>
            <a:pPr lvl="1"/>
            <a:r>
              <a:rPr lang="en-US" dirty="0"/>
              <a:t>Compare the disease spread across different Random network structures</a:t>
            </a:r>
          </a:p>
          <a:p>
            <a:pPr lvl="2"/>
            <a:r>
              <a:rPr lang="en-US" dirty="0" err="1"/>
              <a:t>Erdos-Renyi</a:t>
            </a:r>
            <a:endParaRPr lang="en-US" dirty="0"/>
          </a:p>
          <a:p>
            <a:pPr lvl="2"/>
            <a:r>
              <a:rPr lang="en-US" dirty="0" err="1"/>
              <a:t>Barabasi</a:t>
            </a:r>
            <a:r>
              <a:rPr lang="en-US" dirty="0"/>
              <a:t> (Preferential Attachment) </a:t>
            </a:r>
          </a:p>
          <a:p>
            <a:pPr lvl="2"/>
            <a:r>
              <a:rPr lang="en-US" dirty="0">
                <a:effectLst/>
              </a:rPr>
              <a:t>Watts &amp; </a:t>
            </a:r>
            <a:r>
              <a:rPr lang="en-US" dirty="0" err="1">
                <a:effectLst/>
              </a:rPr>
              <a:t>Strogatz</a:t>
            </a:r>
            <a:r>
              <a:rPr lang="en-US" dirty="0"/>
              <a:t> (Small World) </a:t>
            </a:r>
          </a:p>
          <a:p>
            <a:r>
              <a:rPr lang="en-US" dirty="0"/>
              <a:t>Network Parameters</a:t>
            </a:r>
          </a:p>
          <a:p>
            <a:pPr lvl="1"/>
            <a:r>
              <a:rPr lang="en-US" dirty="0"/>
              <a:t>100 nodes (hospitals)</a:t>
            </a:r>
          </a:p>
          <a:p>
            <a:pPr lvl="1"/>
            <a:r>
              <a:rPr lang="en-US" dirty="0"/>
              <a:t>Equal probability of Patient Transfer</a:t>
            </a:r>
          </a:p>
          <a:p>
            <a:pPr lvl="1"/>
            <a:r>
              <a:rPr lang="en-US" dirty="0"/>
              <a:t>Hospitals “infect” Hospitals with similar probabilities as patients to patients</a:t>
            </a:r>
          </a:p>
        </p:txBody>
      </p:sp>
    </p:spTree>
    <p:extLst>
      <p:ext uri="{BB962C8B-B14F-4D97-AF65-F5344CB8AC3E}">
        <p14:creationId xmlns:p14="http://schemas.microsoft.com/office/powerpoint/2010/main" val="1330411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2E3F6-C363-454C-9042-932280001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629" y="159798"/>
            <a:ext cx="8620218" cy="994299"/>
          </a:xfrm>
        </p:spPr>
        <p:txBody>
          <a:bodyPr/>
          <a:lstStyle/>
          <a:p>
            <a:r>
              <a:rPr lang="en-US" dirty="0"/>
              <a:t>Initial Infection Networks (Hitesh)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FC47BF-0C8B-4AE5-BE68-97DFD8EF3E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163" y="2361460"/>
            <a:ext cx="3290421" cy="250105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17258F-CEE6-466A-901B-7DBCAEF9A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385" y="2377990"/>
            <a:ext cx="3356441" cy="25010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91F94A-4527-468E-8DB6-CDF13DFF9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418" y="2377990"/>
            <a:ext cx="3671467" cy="254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31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30CC2-6415-F64D-B1A2-5A32A9EC0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5848" y="150919"/>
            <a:ext cx="7700529" cy="1520301"/>
          </a:xfrm>
        </p:spPr>
        <p:txBody>
          <a:bodyPr/>
          <a:lstStyle/>
          <a:p>
            <a:r>
              <a:rPr lang="en-US" dirty="0"/>
              <a:t>Network Comparison (R</a:t>
            </a:r>
            <a:r>
              <a:rPr lang="en-US" baseline="-25000" dirty="0"/>
              <a:t>0</a:t>
            </a:r>
            <a:r>
              <a:rPr lang="en-US" dirty="0"/>
              <a:t> = 0.8)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783FC7-11F4-4F88-8964-0D5AF1CB4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244" y="1132609"/>
            <a:ext cx="3552758" cy="2459037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3C4B4D-45ED-41BA-B0E6-2512C3F60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754" y="1121937"/>
            <a:ext cx="3568177" cy="24697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12DFFF-AF10-4F03-A598-434AC6615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683" y="1132608"/>
            <a:ext cx="3568176" cy="24697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4C06CB-B016-48F0-BF6F-C1C1D3A03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626" y="3819772"/>
            <a:ext cx="2839993" cy="2739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3BFD5F-FCA0-4F78-8354-BEF1249C05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8853" y="3819773"/>
            <a:ext cx="2954293" cy="2739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57DE0A1-45EB-403D-A6A1-733DDC2460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0132" y="3819772"/>
            <a:ext cx="2739200" cy="27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822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2994</TotalTime>
  <Words>438</Words>
  <Application>Microsoft Office PowerPoint</Application>
  <PresentationFormat>Widescreen</PresentationFormat>
  <Paragraphs>81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Cambria Math</vt:lpstr>
      <vt:lpstr>Century Gothic</vt:lpstr>
      <vt:lpstr>Mesh</vt:lpstr>
      <vt:lpstr>Dynamics of an Epidemic Network Model</vt:lpstr>
      <vt:lpstr>Background (Matt)</vt:lpstr>
      <vt:lpstr>SIS model  (Intra-hospital) (Matt)</vt:lpstr>
      <vt:lpstr>SIS model  (Intra-hospital) (Matt)</vt:lpstr>
      <vt:lpstr>SIS model  (Intra-hospital) (Matt)</vt:lpstr>
      <vt:lpstr>SIS Model Results (Matt)</vt:lpstr>
      <vt:lpstr>SIS inter-hospital network model (Matt)</vt:lpstr>
      <vt:lpstr>Initial Infection Networks (Hitesh)</vt:lpstr>
      <vt:lpstr>Network Comparison (R0 = 0.8)</vt:lpstr>
      <vt:lpstr>Network Comparison (R0 = 1.0)</vt:lpstr>
      <vt:lpstr>Network Comparison (R0 = 1.2)</vt:lpstr>
      <vt:lpstr>Meta-population network model (Matt)</vt:lpstr>
      <vt:lpstr>Meta-population results (both)</vt:lpstr>
      <vt:lpstr>Discussion &amp; challenges (both)</vt:lpstr>
      <vt:lpstr>Next steps / future work (both)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Epidemic Model Dynamics</dc:title>
  <dc:creator>Mietchen, Matthew Stephen</dc:creator>
  <cp:lastModifiedBy>Bahar, Hitesh</cp:lastModifiedBy>
  <cp:revision>27</cp:revision>
  <dcterms:created xsi:type="dcterms:W3CDTF">2019-04-20T20:47:42Z</dcterms:created>
  <dcterms:modified xsi:type="dcterms:W3CDTF">2019-04-22T23:23:17Z</dcterms:modified>
</cp:coreProperties>
</file>